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ter"/>
      <p:regular r:id="rId14"/>
    </p:embeddedFont>
    <p:embeddedFont>
      <p:font typeface="Inter"/>
      <p:regular r:id="rId15"/>
    </p:embeddedFont>
    <p:embeddedFont>
      <p:font typeface="Inter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56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 Estate Management System: Estately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333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Estately, our innovative Real Estate Management System, developed using ASP.NET Core MVC. This presentation introduces our project, its core functionalities, and the technology behind it.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0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Name: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18517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Estately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7748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Technology: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280190" y="63560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ASP.NET Core MVC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46040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Team: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518517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Belal (Team Leader)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Yussif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606956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Mahmoud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651176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Ziad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997" y="588169"/>
            <a:ext cx="13156406" cy="13161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Goals: Enhancing the Real Estate Experience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6997" y="2325410"/>
            <a:ext cx="13156406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Estately aims to revolutionize property management and transactions with a comprehensive suite of features designed for efficiency and user satisfaction.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6997" y="3236119"/>
            <a:ext cx="4245054" cy="2261830"/>
          </a:xfrm>
          <a:prstGeom prst="roundRect">
            <a:avLst>
              <a:gd name="adj" fmla="val 48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4137" y="3236119"/>
            <a:ext cx="91440" cy="2261830"/>
          </a:xfrm>
          <a:prstGeom prst="roundRect">
            <a:avLst>
              <a:gd name="adj" fmla="val 96724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1038939" y="3469481"/>
            <a:ext cx="3709749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Property Management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1038939" y="4253746"/>
            <a:ext cx="3709749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robust platform for displaying, listing, and selling properties with full CRUD operations.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5192554" y="3236119"/>
            <a:ext cx="4245173" cy="2261830"/>
          </a:xfrm>
          <a:prstGeom prst="roundRect">
            <a:avLst>
              <a:gd name="adj" fmla="val 48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69694" y="3236119"/>
            <a:ext cx="91440" cy="2261830"/>
          </a:xfrm>
          <a:prstGeom prst="roundRect">
            <a:avLst>
              <a:gd name="adj" fmla="val 96724"/>
            </a:avLst>
          </a:prstGeom>
          <a:solidFill>
            <a:srgbClr val="4950BC"/>
          </a:solidFill>
          <a:ln/>
        </p:spPr>
      </p:sp>
      <p:sp>
        <p:nvSpPr>
          <p:cNvPr id="10" name="Text 8"/>
          <p:cNvSpPr/>
          <p:nvPr/>
        </p:nvSpPr>
        <p:spPr>
          <a:xfrm>
            <a:off x="5494496" y="3469481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Admin Control Panel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494496" y="3924776"/>
            <a:ext cx="3709868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administrators to manage users and property listings efficiently.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9648230" y="3236119"/>
            <a:ext cx="4245173" cy="2261830"/>
          </a:xfrm>
          <a:prstGeom prst="roundRect">
            <a:avLst>
              <a:gd name="adj" fmla="val 4851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25370" y="3236119"/>
            <a:ext cx="91440" cy="2261830"/>
          </a:xfrm>
          <a:prstGeom prst="roundRect">
            <a:avLst>
              <a:gd name="adj" fmla="val 96724"/>
            </a:avLst>
          </a:prstGeom>
          <a:solidFill>
            <a:srgbClr val="4950BC"/>
          </a:solidFill>
          <a:ln/>
        </p:spPr>
      </p:sp>
      <p:sp>
        <p:nvSpPr>
          <p:cNvPr id="14" name="Text 12"/>
          <p:cNvSpPr/>
          <p:nvPr/>
        </p:nvSpPr>
        <p:spPr>
          <a:xfrm>
            <a:off x="9950172" y="3469481"/>
            <a:ext cx="3709868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Secure Authentication &amp; Authorization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9950172" y="4253746"/>
            <a:ext cx="3709868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login system with role-based permissions for enhanced security.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36997" y="5708452"/>
            <a:ext cx="4245054" cy="1932861"/>
          </a:xfrm>
          <a:prstGeom prst="roundRect">
            <a:avLst>
              <a:gd name="adj" fmla="val 567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14137" y="5708452"/>
            <a:ext cx="91440" cy="1932861"/>
          </a:xfrm>
          <a:prstGeom prst="roundRect">
            <a:avLst>
              <a:gd name="adj" fmla="val 96724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038939" y="5941814"/>
            <a:ext cx="263223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Rich Media Support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1038939" y="6397109"/>
            <a:ext cx="3709749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uploading of high-quality images to showcase properties effectively.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5192554" y="5708452"/>
            <a:ext cx="4245173" cy="1932861"/>
          </a:xfrm>
          <a:prstGeom prst="roundRect">
            <a:avLst>
              <a:gd name="adj" fmla="val 5677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169694" y="5708452"/>
            <a:ext cx="91440" cy="1932861"/>
          </a:xfrm>
          <a:prstGeom prst="roundRect">
            <a:avLst>
              <a:gd name="adj" fmla="val 96724"/>
            </a:avLst>
          </a:prstGeom>
          <a:solidFill>
            <a:srgbClr val="4950BC"/>
          </a:solidFill>
          <a:ln/>
        </p:spPr>
      </p:sp>
      <p:sp>
        <p:nvSpPr>
          <p:cNvPr id="22" name="Text 20"/>
          <p:cNvSpPr/>
          <p:nvPr/>
        </p:nvSpPr>
        <p:spPr>
          <a:xfrm>
            <a:off x="5494496" y="5941814"/>
            <a:ext cx="363688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Search &amp; Filtering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5494496" y="6397109"/>
            <a:ext cx="3709868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search functionality with filters by price and location to quickly find ideal properties.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6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733" y="417790"/>
            <a:ext cx="4223028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Robust Tech Stack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31733" y="1120497"/>
            <a:ext cx="8080534" cy="486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leveraged a powerful combination of technologies to build Estately, ensuring scalability, security, and a rich user experience.</a:t>
            </a: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1733" y="1777365"/>
            <a:ext cx="455771" cy="4557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1733" y="2423041"/>
            <a:ext cx="2096810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Technologies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531733" y="2751415"/>
            <a:ext cx="80805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ASP.NET Core MVC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531733" y="3047524"/>
            <a:ext cx="80805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C#</a:t>
            </a:r>
            <a:endParaRPr lang="en-US" sz="1150" dirty="0"/>
          </a:p>
        </p:txBody>
      </p:sp>
      <p:sp>
        <p:nvSpPr>
          <p:cNvPr id="9" name="Text 5"/>
          <p:cNvSpPr/>
          <p:nvPr/>
        </p:nvSpPr>
        <p:spPr>
          <a:xfrm>
            <a:off x="531733" y="3343632"/>
            <a:ext cx="80805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Entity Framework Core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531733" y="3639741"/>
            <a:ext cx="80805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Server</a:t>
            </a:r>
            <a:endParaRPr lang="en-US" sz="11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733" y="4186595"/>
            <a:ext cx="455771" cy="45577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1733" y="4832271"/>
            <a:ext cx="2126099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Technologies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531733" y="5160645"/>
            <a:ext cx="80805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Bootstrap</a:t>
            </a:r>
            <a:endParaRPr lang="en-US" sz="1150" dirty="0"/>
          </a:p>
        </p:txBody>
      </p:sp>
      <p:sp>
        <p:nvSpPr>
          <p:cNvPr id="14" name="Text 9"/>
          <p:cNvSpPr/>
          <p:nvPr/>
        </p:nvSpPr>
        <p:spPr>
          <a:xfrm>
            <a:off x="531733" y="5456753"/>
            <a:ext cx="80805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endParaRPr lang="en-US" sz="11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733" y="6003608"/>
            <a:ext cx="455771" cy="45577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31733" y="6649283"/>
            <a:ext cx="1899404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Development Tools</a:t>
            </a:r>
            <a:endParaRPr lang="en-US" sz="1450" dirty="0"/>
          </a:p>
        </p:txBody>
      </p:sp>
      <p:sp>
        <p:nvSpPr>
          <p:cNvPr id="17" name="Text 11"/>
          <p:cNvSpPr/>
          <p:nvPr/>
        </p:nvSpPr>
        <p:spPr>
          <a:xfrm>
            <a:off x="531733" y="6977658"/>
            <a:ext cx="80805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Studio</a:t>
            </a:r>
            <a:endParaRPr lang="en-US" sz="1150" dirty="0"/>
          </a:p>
        </p:txBody>
      </p:sp>
      <p:sp>
        <p:nvSpPr>
          <p:cNvPr id="18" name="Text 12"/>
          <p:cNvSpPr/>
          <p:nvPr/>
        </p:nvSpPr>
        <p:spPr>
          <a:xfrm>
            <a:off x="531733" y="7273766"/>
            <a:ext cx="80805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SSMS</a:t>
            </a:r>
            <a:endParaRPr lang="en-US" sz="1150" dirty="0"/>
          </a:p>
        </p:txBody>
      </p:sp>
      <p:sp>
        <p:nvSpPr>
          <p:cNvPr id="19" name="Text 13"/>
          <p:cNvSpPr/>
          <p:nvPr/>
        </p:nvSpPr>
        <p:spPr>
          <a:xfrm>
            <a:off x="531733" y="7569875"/>
            <a:ext cx="8080534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Git/GitHub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986" y="360640"/>
            <a:ext cx="6511171" cy="409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Architecture: Onion Architecture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8986" y="1032748"/>
            <a:ext cx="13712428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Estately's architecture follows the Onion Architecture principles, ensuring a clear separation of concerns, maintainability, and testability.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438" y="1390174"/>
            <a:ext cx="7629525" cy="762940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241469" y="3166723"/>
            <a:ext cx="2458347" cy="38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Layer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943772" y="3166723"/>
            <a:ext cx="2458347" cy="385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Layer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241683" y="6675984"/>
            <a:ext cx="2458347" cy="771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Infrastructure Layer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943772" y="6675984"/>
            <a:ext cx="2458347" cy="771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Presentation Layer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8986" y="9167098"/>
            <a:ext cx="13712428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layered approach allows for flexible and organized development, making the system robust and adaptable to future changes.</a:t>
            </a:r>
            <a:endParaRPr lang="en-US" sz="1000" dirty="0"/>
          </a:p>
        </p:txBody>
      </p:sp>
      <p:sp>
        <p:nvSpPr>
          <p:cNvPr id="10" name="Text 7"/>
          <p:cNvSpPr/>
          <p:nvPr/>
        </p:nvSpPr>
        <p:spPr>
          <a:xfrm>
            <a:off x="458986" y="9573697"/>
            <a:ext cx="262330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2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644" y="606266"/>
            <a:ext cx="9991368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Onion Architecture: Layers Explained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71644" y="1736169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layer plays a distinct role in the application's structure.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71644" y="2667595"/>
            <a:ext cx="6433304" cy="1904405"/>
          </a:xfrm>
          <a:prstGeom prst="roundRect">
            <a:avLst>
              <a:gd name="adj" fmla="val 486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2124" y="2698075"/>
            <a:ext cx="6372344" cy="220385"/>
          </a:xfrm>
          <a:prstGeom prst="roundRect">
            <a:avLst>
              <a:gd name="adj" fmla="val 25425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1022509" y="3138845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Layer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022509" y="3615571"/>
            <a:ext cx="5931575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Contains domain entities and business rules. The heart of the application.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5333" y="2336959"/>
            <a:ext cx="6433423" cy="2235041"/>
          </a:xfrm>
          <a:prstGeom prst="roundRect">
            <a:avLst>
              <a:gd name="adj" fmla="val 414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5813" y="2367439"/>
            <a:ext cx="6372463" cy="220385"/>
          </a:xfrm>
          <a:prstGeom prst="roundRect">
            <a:avLst>
              <a:gd name="adj" fmla="val 25425"/>
            </a:avLst>
          </a:prstGeom>
          <a:solidFill>
            <a:srgbClr val="DADBF1"/>
          </a:solidFill>
          <a:ln/>
        </p:spPr>
      </p:sp>
      <p:sp>
        <p:nvSpPr>
          <p:cNvPr id="10" name="Text 8"/>
          <p:cNvSpPr/>
          <p:nvPr/>
        </p:nvSpPr>
        <p:spPr>
          <a:xfrm>
            <a:off x="7676198" y="2808208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Infrastructure Layer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676198" y="3284934"/>
            <a:ext cx="593169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Handles external concerns like database access, file systems, and external services.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71644" y="5123021"/>
            <a:ext cx="6433304" cy="1904405"/>
          </a:xfrm>
          <a:prstGeom prst="roundRect">
            <a:avLst>
              <a:gd name="adj" fmla="val 486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2124" y="5153501"/>
            <a:ext cx="6372344" cy="220385"/>
          </a:xfrm>
          <a:prstGeom prst="roundRect">
            <a:avLst>
              <a:gd name="adj" fmla="val 25425"/>
            </a:avLst>
          </a:prstGeom>
          <a:solidFill>
            <a:srgbClr val="DADBF1"/>
          </a:solidFill>
          <a:ln/>
        </p:spPr>
      </p:sp>
      <p:sp>
        <p:nvSpPr>
          <p:cNvPr id="14" name="Text 12"/>
          <p:cNvSpPr/>
          <p:nvPr/>
        </p:nvSpPr>
        <p:spPr>
          <a:xfrm>
            <a:off x="1022509" y="5594271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Service Layer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022509" y="6070997"/>
            <a:ext cx="5931575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Orchestrates business logic, acting as an interface between core and presentation.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5333" y="4792385"/>
            <a:ext cx="6433423" cy="2235041"/>
          </a:xfrm>
          <a:prstGeom prst="roundRect">
            <a:avLst>
              <a:gd name="adj" fmla="val 414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55813" y="4822865"/>
            <a:ext cx="6372463" cy="220385"/>
          </a:xfrm>
          <a:prstGeom prst="roundRect">
            <a:avLst>
              <a:gd name="adj" fmla="val 25425"/>
            </a:avLst>
          </a:prstGeom>
          <a:solidFill>
            <a:srgbClr val="DADBF1"/>
          </a:solidFill>
          <a:ln/>
        </p:spPr>
      </p:sp>
      <p:sp>
        <p:nvSpPr>
          <p:cNvPr id="18" name="Text 16"/>
          <p:cNvSpPr/>
          <p:nvPr/>
        </p:nvSpPr>
        <p:spPr>
          <a:xfrm>
            <a:off x="7676198" y="5263634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Presentation Layer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676198" y="5740360"/>
            <a:ext cx="593169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user interface, responsible for user interaction and displaying information.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771644" y="7275433"/>
            <a:ext cx="13087112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structure ensures high cohesion and loose coupling.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0923"/>
            <a:ext cx="10357247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Work: Expanding Estately's Capabilities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915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vision for Estately includes continuous improvement and the integration of advanced features to further enhance user experience.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00" y="3679508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672483"/>
            <a:ext cx="39950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Integrated Payment Gateway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16290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online payment processing for seamless transactions.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3679508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Chatbot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194000" y="416290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intelligent chatbot to answer user inquiries (AI-based assistant)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00" y="5349359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5342334"/>
            <a:ext cx="33864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 API Development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583275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dedicated mobile applications for broader reach and accessibility.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41895" y="5349359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5342334"/>
            <a:ext cx="3396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Google Maps Integration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94000" y="583275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map features for location-based property searches and navigation.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408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8981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appreciate your time and attention to our presentation on the Estately Real Estate Management System.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35578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Questions?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526292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now open to any questions you may have regarding our project.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2025-11-27T17:27:54Z</dcterms:created>
  <dcterms:modified xsi:type="dcterms:W3CDTF">2025-11-27T17:27:54Z</dcterms:modified>
</cp:coreProperties>
</file>